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0"/>
  </p:notesMasterIdLst>
  <p:sldIdLst>
    <p:sldId id="256" r:id="rId2"/>
    <p:sldId id="311" r:id="rId3"/>
    <p:sldId id="317" r:id="rId4"/>
    <p:sldId id="324" r:id="rId5"/>
    <p:sldId id="319" r:id="rId6"/>
    <p:sldId id="318" r:id="rId7"/>
    <p:sldId id="265" r:id="rId8"/>
    <p:sldId id="320" r:id="rId9"/>
  </p:sldIdLst>
  <p:sldSz cx="9144000" cy="5143500" type="screen16x9"/>
  <p:notesSz cx="6858000" cy="9144000"/>
  <p:embeddedFontLst>
    <p:embeddedFont>
      <p:font typeface="Abel" panose="020B0604020202020204" charset="0"/>
      <p:regular r:id="rId11"/>
    </p:embeddedFont>
    <p:embeddedFont>
      <p:font typeface="Cambria Math" panose="02040503050406030204" pitchFamily="18" charset="0"/>
      <p:regular r:id="rId12"/>
    </p:embeddedFont>
    <p:embeddedFont>
      <p:font typeface="Fredoka One" panose="020B0604020202020204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253">
          <p15:clr>
            <a:srgbClr val="9AA0A6"/>
          </p15:clr>
        </p15:guide>
        <p15:guide id="4" orient="horz" pos="841">
          <p15:clr>
            <a:srgbClr val="9AA0A6"/>
          </p15:clr>
        </p15:guide>
        <p15:guide id="5" pos="576">
          <p15:clr>
            <a:srgbClr val="9AA0A6"/>
          </p15:clr>
        </p15:guide>
        <p15:guide id="6" orient="horz" pos="547">
          <p15:clr>
            <a:srgbClr val="9AA0A6"/>
          </p15:clr>
        </p15:guide>
        <p15:guide id="7" orient="horz" pos="216">
          <p15:clr>
            <a:srgbClr val="9AA0A6"/>
          </p15:clr>
        </p15:guide>
        <p15:guide id="8" pos="4787">
          <p15:clr>
            <a:srgbClr val="9AA0A6"/>
          </p15:clr>
        </p15:guide>
        <p15:guide id="9" pos="3942">
          <p15:clr>
            <a:srgbClr val="9AA0A6"/>
          </p15:clr>
        </p15:guide>
        <p15:guide id="10" pos="1293">
          <p15:clr>
            <a:srgbClr val="9AA0A6"/>
          </p15:clr>
        </p15:guide>
        <p15:guide id="11" orient="horz" pos="120">
          <p15:clr>
            <a:srgbClr val="9AA0A6"/>
          </p15:clr>
        </p15:guide>
        <p15:guide id="12" orient="horz" pos="144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di wilding" initials="jw" lastIdx="1" clrIdx="0">
    <p:extLst>
      <p:ext uri="{19B8F6BF-5375-455C-9EA6-DF929625EA0E}">
        <p15:presenceInfo xmlns:p15="http://schemas.microsoft.com/office/powerpoint/2012/main" userId="d1b38b0166ae83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6A43"/>
    <a:srgbClr val="6B4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CA31A5-7132-4A5F-A072-0CB39D90A84B}">
  <a:tblStyle styleId="{42CA31A5-7132-4A5F-A072-0CB39D90A8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32398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132"/>
      </p:cViewPr>
      <p:guideLst>
        <p:guide orient="horz" pos="3068"/>
        <p:guide pos="2880"/>
        <p:guide orient="horz" pos="253"/>
        <p:guide orient="horz" pos="841"/>
        <p:guide pos="576"/>
        <p:guide orient="horz" pos="547"/>
        <p:guide orient="horz" pos="216"/>
        <p:guide pos="4787"/>
        <p:guide pos="3942"/>
        <p:guide pos="1293"/>
        <p:guide orient="horz" pos="120"/>
        <p:guide orient="horz" pos="14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9" d="100"/>
          <a:sy n="79" d="100"/>
        </p:scale>
        <p:origin x="2751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46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Mixed number on next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78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 another 1 or 2 examples on the board if needed for your class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0276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Have students do this LHS of book and go through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411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Post it notes: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Give students fractions to put on the number line, proper, improper and mixed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Using the same denominator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Vary task difficulty based on your students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62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867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03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6875" y="623625"/>
            <a:ext cx="1663500" cy="16635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3225" y="2799325"/>
            <a:ext cx="994800" cy="9948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12375" y="3945250"/>
            <a:ext cx="994800" cy="9948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07175" y="3456225"/>
            <a:ext cx="655800" cy="6558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51375" y="-150575"/>
            <a:ext cx="1094100" cy="10941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45150" y="789414"/>
            <a:ext cx="3501300" cy="3501300"/>
          </a:xfrm>
          <a:prstGeom prst="donut">
            <a:avLst>
              <a:gd name="adj" fmla="val 1554"/>
            </a:avLst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416350" y="1897688"/>
            <a:ext cx="4311300" cy="9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416350" y="2929313"/>
            <a:ext cx="43113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>
            <a:off x="2416350" y="2976855"/>
            <a:ext cx="4311300" cy="3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bel"/>
              <a:buNone/>
              <a:defRPr sz="1100" b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296350" y="1850150"/>
            <a:ext cx="45513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3554258" y="4868401"/>
            <a:ext cx="743400" cy="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5"/>
          <p:cNvCxnSpPr/>
          <p:nvPr/>
        </p:nvCxnSpPr>
        <p:spPr>
          <a:xfrm>
            <a:off x="4846358" y="4868401"/>
            <a:ext cx="743400" cy="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5"/>
          <p:cNvSpPr/>
          <p:nvPr/>
        </p:nvSpPr>
        <p:spPr>
          <a:xfrm>
            <a:off x="621700" y="775500"/>
            <a:ext cx="655800" cy="6558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2462950" y="3557375"/>
            <a:ext cx="655800" cy="6558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5660300" y="195075"/>
            <a:ext cx="393600" cy="3936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bg>
      <p:bgPr>
        <a:solidFill>
          <a:srgbClr val="C3CE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5" name="Shape 55"/>
          <p:cNvSpPr/>
          <p:nvPr/>
        </p:nvSpPr>
        <p:spPr>
          <a:xfrm>
            <a:off x="209476" y="134126"/>
            <a:ext cx="8724927" cy="4875183"/>
          </a:xfrm>
          <a:custGeom>
            <a:avLst/>
            <a:gdLst/>
            <a:ahLst/>
            <a:cxnLst/>
            <a:rect l="0" t="0" r="0" b="0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4121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8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el"/>
              <a:buChar char="●"/>
              <a:defRPr sz="1800"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○"/>
              <a:defRPr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■"/>
              <a:defRPr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●"/>
              <a:defRPr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○"/>
              <a:defRPr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■"/>
              <a:defRPr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●"/>
              <a:defRPr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○"/>
              <a:defRPr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bel"/>
              <a:buChar char="■"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8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ctrTitle"/>
          </p:nvPr>
        </p:nvSpPr>
        <p:spPr>
          <a:xfrm>
            <a:off x="1113887" y="2074350"/>
            <a:ext cx="6916226" cy="994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Topic: Fractions</a:t>
            </a:r>
            <a:br>
              <a:rPr lang="en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</a:br>
            <a:r>
              <a:rPr lang="en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EQ: How are mixed numbers and improper fractions related?</a:t>
            </a:r>
            <a:endParaRPr dirty="0">
              <a:ln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1"/>
          </p:nvPr>
        </p:nvSpPr>
        <p:spPr>
          <a:xfrm>
            <a:off x="-1366064" y="4751186"/>
            <a:ext cx="43113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0614" y="56462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numbers and 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980B59-188A-4CC7-A1F0-4E7004D8F4A1}"/>
                  </a:ext>
                </a:extLst>
              </p:cNvPr>
              <p:cNvSpPr txBox="1"/>
              <p:nvPr/>
            </p:nvSpPr>
            <p:spPr>
              <a:xfrm>
                <a:off x="387928" y="1178231"/>
                <a:ext cx="7845287" cy="34048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/>
                  <a:t>Let’s get thinking!</a:t>
                </a:r>
              </a:p>
              <a:p>
                <a:endParaRPr lang="en-GB" b="1" dirty="0"/>
              </a:p>
              <a:p>
                <a:r>
                  <a:rPr lang="en-GB" sz="1800" dirty="0">
                    <a:solidFill>
                      <a:schemeClr val="tx1"/>
                    </a:solidFill>
                  </a:rPr>
                  <a:t>If an example of a proper fraction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</m:num>
                      <m:den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GB" sz="1800" dirty="0"/>
                  <a:t> </a:t>
                </a:r>
              </a:p>
              <a:p>
                <a:r>
                  <a:rPr lang="en-GB" sz="1800" dirty="0"/>
                  <a:t>And an example of an improper fraction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GB" sz="1800" dirty="0"/>
              </a:p>
              <a:p>
                <a:endParaRPr lang="en-AU" dirty="0"/>
              </a:p>
              <a:p>
                <a:r>
                  <a:rPr lang="en-AU" sz="1800" dirty="0"/>
                  <a:t>What is the difference between a proper and improper fraction?</a:t>
                </a:r>
              </a:p>
              <a:p>
                <a:r>
                  <a:rPr lang="en-AU" sz="1800" dirty="0"/>
                  <a:t>Write down your ideas in your book (LHS).</a:t>
                </a:r>
              </a:p>
              <a:p>
                <a:endParaRPr lang="en-AU" sz="1800" dirty="0"/>
              </a:p>
              <a:p>
                <a:r>
                  <a:rPr lang="en-AU" sz="1800" dirty="0"/>
                  <a:t>Discuss it with your shoulder partner &amp; be prepared to share.</a:t>
                </a:r>
              </a:p>
              <a:p>
                <a:endParaRPr lang="en-AU" sz="1800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980B59-188A-4CC7-A1F0-4E7004D8F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8" y="1178231"/>
                <a:ext cx="7845287" cy="3404843"/>
              </a:xfrm>
              <a:prstGeom prst="rect">
                <a:avLst/>
              </a:prstGeom>
              <a:blipFill>
                <a:blip r:embed="rId3"/>
                <a:stretch>
                  <a:fillRect l="-621" t="-7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11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7928" y="87077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numbers and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221264" y="845295"/>
            <a:ext cx="16575" cy="4172598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A80409-D90C-4421-B7CD-72F7CB305329}"/>
              </a:ext>
            </a:extLst>
          </p:cNvPr>
          <p:cNvSpPr txBox="1"/>
          <p:nvPr/>
        </p:nvSpPr>
        <p:spPr>
          <a:xfrm>
            <a:off x="435135" y="1039091"/>
            <a:ext cx="1686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the difference between a proper and improper fraction?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0128B-1915-475C-86EA-D6698061B1AB}"/>
              </a:ext>
            </a:extLst>
          </p:cNvPr>
          <p:cNvSpPr txBox="1"/>
          <p:nvPr/>
        </p:nvSpPr>
        <p:spPr>
          <a:xfrm>
            <a:off x="2441864" y="1039091"/>
            <a:ext cx="429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improper fraction has a value greater than 1</a:t>
            </a:r>
          </a:p>
          <a:p>
            <a:r>
              <a:rPr lang="en-GB" dirty="0"/>
              <a:t>The numerator is larger than the denominator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183FB-5190-4316-B621-29D66CB9D9A3}"/>
              </a:ext>
            </a:extLst>
          </p:cNvPr>
          <p:cNvSpPr txBox="1"/>
          <p:nvPr/>
        </p:nvSpPr>
        <p:spPr>
          <a:xfrm>
            <a:off x="449585" y="2180345"/>
            <a:ext cx="1567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does this fraction look like?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CB43B7-1B8E-4D13-BE31-490FB252BB00}"/>
                  </a:ext>
                </a:extLst>
              </p:cNvPr>
              <p:cNvSpPr txBox="1"/>
              <p:nvPr/>
            </p:nvSpPr>
            <p:spPr>
              <a:xfrm>
                <a:off x="2692042" y="2085966"/>
                <a:ext cx="1151414" cy="101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CB43B7-1B8E-4D13-BE31-490FB252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42" y="2085966"/>
                <a:ext cx="1151414" cy="1015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A95E58F-3629-4B34-82FC-109587499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621" y="2152650"/>
            <a:ext cx="184785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A3B4D8-19B9-4BD3-BEC9-27A4C04E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925" y="2162422"/>
            <a:ext cx="1847850" cy="419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505071-4A6A-4856-AEA0-CBAD47188573}"/>
              </a:ext>
            </a:extLst>
          </p:cNvPr>
          <p:cNvSpPr txBox="1"/>
          <p:nvPr/>
        </p:nvSpPr>
        <p:spPr>
          <a:xfrm>
            <a:off x="2237839" y="3251168"/>
            <a:ext cx="6359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denominator of 6 means the whole is divided into 6 equal parts.</a:t>
            </a:r>
          </a:p>
          <a:p>
            <a:r>
              <a:rPr lang="en-GB" i="1" dirty="0"/>
              <a:t>The numerator of 8  means that we have 8 pieces, which is 6 parts of one whole and 2 parts of another.</a:t>
            </a: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F5192-22AC-4EEF-AC58-83CCE6CA20FF}"/>
              </a:ext>
            </a:extLst>
          </p:cNvPr>
          <p:cNvSpPr txBox="1"/>
          <p:nvPr/>
        </p:nvSpPr>
        <p:spPr>
          <a:xfrm>
            <a:off x="2369126" y="4104409"/>
            <a:ext cx="4941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What is another way we could write this fraction?</a:t>
            </a:r>
            <a:endParaRPr lang="en-AU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7675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21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7928" y="87077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numbers and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221264" y="845295"/>
            <a:ext cx="16575" cy="4172598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A80409-D90C-4421-B7CD-72F7CB305329}"/>
              </a:ext>
            </a:extLst>
          </p:cNvPr>
          <p:cNvSpPr txBox="1"/>
          <p:nvPr/>
        </p:nvSpPr>
        <p:spPr>
          <a:xfrm>
            <a:off x="435135" y="1039091"/>
            <a:ext cx="1686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another way this fraction can be written?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CB43B7-1B8E-4D13-BE31-490FB252BB00}"/>
                  </a:ext>
                </a:extLst>
              </p:cNvPr>
              <p:cNvSpPr txBox="1"/>
              <p:nvPr/>
            </p:nvSpPr>
            <p:spPr>
              <a:xfrm>
                <a:off x="2480293" y="1039091"/>
                <a:ext cx="1151414" cy="101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CB43B7-1B8E-4D13-BE31-490FB252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3" y="1039091"/>
                <a:ext cx="1151414" cy="1015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A95E58F-3629-4B34-82FC-109587499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758" y="1162313"/>
            <a:ext cx="184785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A3B4D8-19B9-4BD3-BEC9-27A4C04E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326" y="1187834"/>
            <a:ext cx="1847850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4E417A-C14E-44C6-A0CC-8D5EFC98AB9C}"/>
                  </a:ext>
                </a:extLst>
              </p:cNvPr>
              <p:cNvSpPr txBox="1"/>
              <p:nvPr/>
            </p:nvSpPr>
            <p:spPr>
              <a:xfrm>
                <a:off x="2369125" y="2213264"/>
                <a:ext cx="6353797" cy="2730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As a mixed number!</a:t>
                </a:r>
              </a:p>
              <a:p>
                <a:endParaRPr lang="en-GB" sz="1800" dirty="0"/>
              </a:p>
              <a:p>
                <a:r>
                  <a:rPr lang="en-GB" sz="1800" dirty="0"/>
                  <a:t>A mixed number is a combination of a whole number and a proper fraction.</a:t>
                </a:r>
              </a:p>
              <a:p>
                <a:r>
                  <a:rPr lang="en-GB" sz="1800" dirty="0"/>
                  <a:t>So our fraction becomes:   </a:t>
                </a:r>
                <a:r>
                  <a:rPr lang="en-GB" sz="3200" dirty="0"/>
                  <a:t>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GB" sz="2000" dirty="0"/>
                  <a:t>   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4E417A-C14E-44C6-A0CC-8D5EFC98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25" y="2213264"/>
                <a:ext cx="6353797" cy="2730812"/>
              </a:xfrm>
              <a:prstGeom prst="rect">
                <a:avLst/>
              </a:prstGeom>
              <a:blipFill>
                <a:blip r:embed="rId6"/>
                <a:stretch>
                  <a:fillRect l="-864" t="-11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95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7928" y="87077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5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numbers and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221264" y="845295"/>
            <a:ext cx="16575" cy="4172598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FFCA6A-D1CB-461E-B11B-3195C65A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" y="1125434"/>
            <a:ext cx="8863436" cy="26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2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7928" y="87077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6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and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CD14E6-34B1-41DD-99BA-DFC0B47137FA}"/>
              </a:ext>
            </a:extLst>
          </p:cNvPr>
          <p:cNvCxnSpPr>
            <a:cxnSpLocks/>
          </p:cNvCxnSpPr>
          <p:nvPr/>
        </p:nvCxnSpPr>
        <p:spPr>
          <a:xfrm>
            <a:off x="488373" y="2219877"/>
            <a:ext cx="831018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7B2994-BB0F-4F7C-85EB-16B971CA0948}"/>
              </a:ext>
            </a:extLst>
          </p:cNvPr>
          <p:cNvSpPr txBox="1"/>
          <p:nvPr/>
        </p:nvSpPr>
        <p:spPr>
          <a:xfrm>
            <a:off x="630382" y="2281125"/>
            <a:ext cx="569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</a:t>
            </a:r>
            <a:endParaRPr lang="en-AU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C9556E-A21B-4F75-9ACF-1EF6F7579C52}"/>
              </a:ext>
            </a:extLst>
          </p:cNvPr>
          <p:cNvSpPr txBox="1"/>
          <p:nvPr/>
        </p:nvSpPr>
        <p:spPr>
          <a:xfrm>
            <a:off x="8302336" y="2281125"/>
            <a:ext cx="453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5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71031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5F500-61F1-47BF-9008-1578029B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53" y="0"/>
            <a:ext cx="3974163" cy="51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3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7928" y="87077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numbers and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533B84-4070-4DE4-8C73-57458A3B066B}"/>
              </a:ext>
            </a:extLst>
          </p:cNvPr>
          <p:cNvSpPr txBox="1"/>
          <p:nvPr/>
        </p:nvSpPr>
        <p:spPr>
          <a:xfrm>
            <a:off x="980662" y="1590261"/>
            <a:ext cx="71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Complete the worksheet</a:t>
            </a:r>
            <a:endParaRPr lang="en-AU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6871B-9B13-443A-8FC0-4390D275976F}"/>
              </a:ext>
            </a:extLst>
          </p:cNvPr>
          <p:cNvSpPr txBox="1"/>
          <p:nvPr/>
        </p:nvSpPr>
        <p:spPr>
          <a:xfrm>
            <a:off x="1004607" y="2690190"/>
            <a:ext cx="70054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Write your summary for the lesson in your book.</a:t>
            </a:r>
          </a:p>
          <a:p>
            <a:r>
              <a:rPr lang="en-GB" dirty="0"/>
              <a:t>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4289371"/>
      </p:ext>
    </p:extLst>
  </p:cSld>
  <p:clrMapOvr>
    <a:masterClrMapping/>
  </p:clrMapOvr>
</p:sld>
</file>

<file path=ppt/theme/theme1.xml><?xml version="1.0" encoding="utf-8"?>
<a:theme xmlns:a="http://schemas.openxmlformats.org/drawingml/2006/main" name="Rainbow Background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4ADBD"/>
      </a:accent1>
      <a:accent2>
        <a:srgbClr val="A2D242"/>
      </a:accent2>
      <a:accent3>
        <a:srgbClr val="FCE243"/>
      </a:accent3>
      <a:accent4>
        <a:srgbClr val="EF6B20"/>
      </a:accent4>
      <a:accent5>
        <a:srgbClr val="AD242B"/>
      </a:accent5>
      <a:accent6>
        <a:srgbClr val="AE2D5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inbow Background by Slidesgo" id="{46D7DCF1-5261-4805-AE31-BEDD5E59F30E}" vid="{99090F41-B61B-4833-A699-F16AB6F86A0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CF8E2C319B6C45A88B154FA9F297AF" ma:contentTypeVersion="0" ma:contentTypeDescription="Create a new document." ma:contentTypeScope="" ma:versionID="73d7ff28815366d7d4e36dfe6af656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313DD3-BA27-4122-984B-F2F9FB980491}"/>
</file>

<file path=customXml/itemProps2.xml><?xml version="1.0" encoding="utf-8"?>
<ds:datastoreItem xmlns:ds="http://schemas.openxmlformats.org/officeDocument/2006/customXml" ds:itemID="{1A43C0A0-F3B5-4CE0-AF55-4D7DFC68FFB8}"/>
</file>

<file path=customXml/itemProps3.xml><?xml version="1.0" encoding="utf-8"?>
<ds:datastoreItem xmlns:ds="http://schemas.openxmlformats.org/officeDocument/2006/customXml" ds:itemID="{983A74BF-E8F6-4499-A226-913C45157C3A}"/>
</file>

<file path=docProps/app.xml><?xml version="1.0" encoding="utf-8"?>
<Properties xmlns="http://schemas.openxmlformats.org/officeDocument/2006/extended-properties" xmlns:vt="http://schemas.openxmlformats.org/officeDocument/2006/docPropsVTypes">
  <Template>Cornell Notes</Template>
  <TotalTime>950</TotalTime>
  <Words>379</Words>
  <Application>Microsoft Office PowerPoint</Application>
  <PresentationFormat>On-screen Show (16:9)</PresentationFormat>
  <Paragraphs>80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Chalkboard</vt:lpstr>
      <vt:lpstr>Fredoka One</vt:lpstr>
      <vt:lpstr>Arial</vt:lpstr>
      <vt:lpstr>Abel</vt:lpstr>
      <vt:lpstr>Cambria Math</vt:lpstr>
      <vt:lpstr>Rainbow Background by Slidesgo</vt:lpstr>
      <vt:lpstr>Topic: Fractions EQ: How are mixed numbers and improper fractions related?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Adding and Subtracting with negative numbers  EQ: How do we add and subtract with negatives?</dc:title>
  <dc:creator>MCLEOD Alexandria [Baldivis Secondary College]</dc:creator>
  <cp:lastModifiedBy>JAMES Sarah [Baldivis Secondary College]</cp:lastModifiedBy>
  <cp:revision>45</cp:revision>
  <dcterms:created xsi:type="dcterms:W3CDTF">2021-02-22T02:29:05Z</dcterms:created>
  <dcterms:modified xsi:type="dcterms:W3CDTF">2021-11-09T13:12:45Z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0x010100E3CF8E2C319B6C45A88B154FA9F297AF</vt:lpwstr>
  </property>
</Properties>
</file>